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Fira Sans Extra Condensed Medium"/>
      <p:regular r:id="rId33"/>
      <p:bold r:id="rId34"/>
      <p:italic r:id="rId35"/>
      <p:boldItalic r:id="rId36"/>
    </p:embeddedFont>
    <p:embeddedFont>
      <p:font typeface="Roboto Condensed"/>
      <p:regular r:id="rId37"/>
      <p:bold r:id="rId38"/>
      <p:italic r:id="rId39"/>
      <p:boldItalic r:id="rId40"/>
    </p:embeddedFont>
    <p:embeddedFont>
      <p:font typeface="Squada One"/>
      <p:regular r:id="rId41"/>
    </p:embeddedFont>
    <p:embeddedFont>
      <p:font typeface="Roboto Condensed Light"/>
      <p:regular r:id="rId42"/>
      <p:bold r:id="rId43"/>
      <p:italic r:id="rId44"/>
      <p:boldItalic r:id="rId45"/>
    </p:embeddedFont>
    <p:embeddedFont>
      <p:font typeface="Exo 2"/>
      <p:regular r:id="rId46"/>
      <p:bold r:id="rId47"/>
      <p:italic r:id="rId48"/>
      <p:boldItalic r:id="rId49"/>
    </p:embeddedFont>
    <p:embeddedFont>
      <p:font typeface="IM Fell Great Primer SC"/>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Condensed-boldItalic.fntdata"/><Relationship Id="rId42" Type="http://schemas.openxmlformats.org/officeDocument/2006/relationships/font" Target="fonts/RobotoCondensedLight-regular.fntdata"/><Relationship Id="rId41" Type="http://schemas.openxmlformats.org/officeDocument/2006/relationships/font" Target="fonts/SquadaOne-regular.fntdata"/><Relationship Id="rId44" Type="http://schemas.openxmlformats.org/officeDocument/2006/relationships/font" Target="fonts/RobotoCondensedLight-italic.fntdata"/><Relationship Id="rId43" Type="http://schemas.openxmlformats.org/officeDocument/2006/relationships/font" Target="fonts/RobotoCondensedLight-bold.fntdata"/><Relationship Id="rId46" Type="http://schemas.openxmlformats.org/officeDocument/2006/relationships/font" Target="fonts/Exo2-regular.fntdata"/><Relationship Id="rId45" Type="http://schemas.openxmlformats.org/officeDocument/2006/relationships/font" Target="fonts/RobotoCondensed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xo2-italic.fntdata"/><Relationship Id="rId47" Type="http://schemas.openxmlformats.org/officeDocument/2006/relationships/font" Target="fonts/Exo2-bold.fntdata"/><Relationship Id="rId49" Type="http://schemas.openxmlformats.org/officeDocument/2006/relationships/font" Target="fonts/Exo2-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FiraSansExtraCondensedMedium-regular.fntdata"/><Relationship Id="rId32" Type="http://schemas.openxmlformats.org/officeDocument/2006/relationships/slide" Target="slides/slide28.xml"/><Relationship Id="rId35" Type="http://schemas.openxmlformats.org/officeDocument/2006/relationships/font" Target="fonts/FiraSansExtraCondensedMedium-italic.fntdata"/><Relationship Id="rId34" Type="http://schemas.openxmlformats.org/officeDocument/2006/relationships/font" Target="fonts/FiraSansExtraCondensedMedium-bold.fntdata"/><Relationship Id="rId37" Type="http://schemas.openxmlformats.org/officeDocument/2006/relationships/font" Target="fonts/RobotoCondensed-regular.fntdata"/><Relationship Id="rId36" Type="http://schemas.openxmlformats.org/officeDocument/2006/relationships/font" Target="fonts/FiraSansExtraCondensedMedium-boldItalic.fntdata"/><Relationship Id="rId39" Type="http://schemas.openxmlformats.org/officeDocument/2006/relationships/font" Target="fonts/RobotoCondensed-italic.fntdata"/><Relationship Id="rId38" Type="http://schemas.openxmlformats.org/officeDocument/2006/relationships/font" Target="fonts/RobotoCondense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IMFellGreatPrimerSC-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the supreme leader’s </a:t>
            </a:r>
            <a:r>
              <a:rPr lang="en"/>
              <a:t>panel discussion!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Hong Kong is seeing its most dramatic time in this century as protestors took to the street since early June this year, against the government from passing the Extradition Law </a:t>
            </a:r>
            <a:r>
              <a:rPr lang="en"/>
              <a:t>Amendment</a:t>
            </a:r>
            <a:r>
              <a:rPr lang="en"/>
              <a:t> Bill. People have been expressing all kinds of comments on social media platforms such as Twitter and Reddit. Researchers and news media agencies are keen to find out how people interact with one another online and what is the general public sentiment towards this issue. They will definitely be interested in a more scientific and systematic approach to analyse this social media landscape.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oday</a:t>
            </a:r>
            <a:r>
              <a:rPr lang="en"/>
              <a:t> we have on board computational social scientists Haodi Qi and Reddit Analyst Chelsea Zhang to talk more about the work they have done so far!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Wende: Mr Qi, your team has collected 100 thousands data, how did you process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Haodi: network analysis: combine two data sets, remove duplicates, split according to dates.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Wende: Can you share more about your findings with the audience?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Haodi: network: </a:t>
            </a:r>
            <a:endParaRPr/>
          </a:p>
          <a:p>
            <a:pPr indent="0" lvl="0" marL="0" rtl="0" algn="l">
              <a:spcBef>
                <a:spcPts val="0"/>
              </a:spcBef>
              <a:spcAft>
                <a:spcPts val="0"/>
              </a:spcAft>
              <a:buNone/>
            </a:pPr>
            <a:r>
              <a:rPr lang="en"/>
              <a:t>- always a few prominent individuals in the network whose tweets have major influence to the public, regardless of the network size.</a:t>
            </a:r>
            <a:endParaRPr/>
          </a:p>
          <a:p>
            <a:pPr indent="0" lvl="0" marL="0" rtl="0" algn="l">
              <a:spcBef>
                <a:spcPts val="0"/>
              </a:spcBef>
              <a:spcAft>
                <a:spcPts val="0"/>
              </a:spcAft>
              <a:buNone/>
            </a:pPr>
            <a:r>
              <a:rPr lang="en"/>
              <a:t>- These influencers generally serve their own communities. For example, Twitter </a:t>
            </a:r>
            <a:r>
              <a:rPr lang="en">
                <a:latin typeface="Georgia"/>
                <a:ea typeface="Georgia"/>
                <a:cs typeface="Georgia"/>
                <a:sym typeface="Georgia"/>
              </a:rPr>
              <a:t>user @Woppa1Woppa has consistent high centralities. He is a Hong Konger-both-Canadian covering the Hong Kong protests issue in English, he serves as an “insider” for the Hong Kong issues to the English-speaking western world. </a:t>
            </a:r>
            <a:endParaRPr>
              <a:latin typeface="Georgia"/>
              <a:ea typeface="Georgia"/>
              <a:cs typeface="Georgia"/>
              <a:sym typeface="Georgia"/>
            </a:endParaRPr>
          </a:p>
          <a:p>
            <a:pPr indent="0" lvl="0" marL="0" rtl="0" algn="l">
              <a:lnSpc>
                <a:spcPct val="115000"/>
              </a:lnSpc>
              <a:spcBef>
                <a:spcPts val="0"/>
              </a:spcBef>
              <a:spcAft>
                <a:spcPts val="0"/>
              </a:spcAft>
              <a:buNone/>
            </a:pPr>
            <a:r>
              <a:rPr lang="en">
                <a:latin typeface="Georgia"/>
                <a:ea typeface="Georgia"/>
                <a:cs typeface="Georgia"/>
                <a:sym typeface="Georgia"/>
              </a:rPr>
              <a:t>- However, some of these influencers do not stay the same, as we can see that some prominent nodes in one of the network graphs may disappear in the next day’s graph. This could be attributed to the suspension of the account, or simply because they never post any tweets the next day. </a:t>
            </a:r>
            <a:endParaRPr>
              <a:latin typeface="Georgia"/>
              <a:ea typeface="Georgia"/>
              <a:cs typeface="Georgia"/>
              <a:sym typeface="Georgi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b0f71bb8e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b0f71bb8e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b0f71bb8e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b0f71bb8e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b0f71bb8e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b0f71bb8e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b0f71bb8e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b0f71bb8e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b0f71bb8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b0f71bb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b0f71bb8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b0f71bb8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b0f71bb8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b0f71bb8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b0f71bb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b0f71bb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b0f71bb8e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b0f71bb8e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b0f71bb8e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b0f71bb8e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b0f71bb8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b0f71bb8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b0f71bb8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b0f71bb8e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b0f71bb8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b0f71bb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b0f71bb8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b0f71bb8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b0f71bb8e_2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b0f71bb8e_2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b0f71bb8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b0f71bb8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b0f71bb8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b0f71bb8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b0f71bb8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b0f71bb8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b0f71bb8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b0f71bb8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b0f71bb8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b0f71bb8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b0f71bb8e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b0f71bb8e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b0f71bb8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b0f71bb8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b0f71bb8e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b0f71bb8e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48.jpg"/><Relationship Id="rId9" Type="http://schemas.openxmlformats.org/officeDocument/2006/relationships/image" Target="../media/image43.jpg"/><Relationship Id="rId5" Type="http://schemas.openxmlformats.org/officeDocument/2006/relationships/image" Target="../media/image42.jpg"/><Relationship Id="rId6" Type="http://schemas.openxmlformats.org/officeDocument/2006/relationships/image" Target="../media/image41.jpg"/><Relationship Id="rId7" Type="http://schemas.openxmlformats.org/officeDocument/2006/relationships/image" Target="../media/image39.jpg"/><Relationship Id="rId8" Type="http://schemas.openxmlformats.org/officeDocument/2006/relationships/image" Target="../media/image61.jpg"/><Relationship Id="rId10" Type="http://schemas.openxmlformats.org/officeDocument/2006/relationships/hyperlink" Target="https://thesupremepresses.wordpress.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6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54.jpg"/><Relationship Id="rId4" Type="http://schemas.openxmlformats.org/officeDocument/2006/relationships/image" Target="../media/image47.jpg"/><Relationship Id="rId5" Type="http://schemas.openxmlformats.org/officeDocument/2006/relationships/image" Target="../media/image4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5.jpg"/><Relationship Id="rId4" Type="http://schemas.openxmlformats.org/officeDocument/2006/relationships/image" Target="../media/image52.jpg"/><Relationship Id="rId5"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1.jpg"/><Relationship Id="rId4" Type="http://schemas.openxmlformats.org/officeDocument/2006/relationships/image" Target="../media/image60.jpg"/><Relationship Id="rId5" Type="http://schemas.openxmlformats.org/officeDocument/2006/relationships/image" Target="../media/image5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0.jpg"/><Relationship Id="rId4" Type="http://schemas.openxmlformats.org/officeDocument/2006/relationships/image" Target="../media/image3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4590856" y="2213247"/>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400">
                <a:latin typeface="IM Fell Great Primer SC"/>
                <a:ea typeface="IM Fell Great Primer SC"/>
                <a:cs typeface="IM Fell Great Primer SC"/>
                <a:sym typeface="IM Fell Great Primer SC"/>
              </a:rPr>
              <a:t>Computational Social Science Analytics Project </a:t>
            </a:r>
            <a:endParaRPr sz="1400">
              <a:latin typeface="IM Fell Great Primer SC"/>
              <a:ea typeface="IM Fell Great Primer SC"/>
              <a:cs typeface="IM Fell Great Primer SC"/>
              <a:sym typeface="IM Fell Great Primer SC"/>
            </a:endParaRPr>
          </a:p>
          <a:p>
            <a:pPr indent="0" lvl="0" marL="0" rtl="0" algn="r">
              <a:spcBef>
                <a:spcPts val="0"/>
              </a:spcBef>
              <a:spcAft>
                <a:spcPts val="0"/>
              </a:spcAft>
              <a:buNone/>
            </a:pPr>
            <a:r>
              <a:rPr lang="en" sz="1400">
                <a:latin typeface="IM Fell Great Primer SC"/>
                <a:ea typeface="IM Fell Great Primer SC"/>
                <a:cs typeface="IM Fell Great Primer SC"/>
                <a:sym typeface="IM Fell Great Primer SC"/>
              </a:rPr>
              <a:t>(An Insight from </a:t>
            </a:r>
            <a:r>
              <a:rPr b="1" i="1" lang="en" sz="1400">
                <a:latin typeface="IM Fell Great Primer SC"/>
                <a:ea typeface="IM Fell Great Primer SC"/>
                <a:cs typeface="IM Fell Great Primer SC"/>
                <a:sym typeface="IM Fell Great Primer SC"/>
              </a:rPr>
              <a:t>Hong Kong</a:t>
            </a:r>
            <a:r>
              <a:rPr i="1" lang="en" sz="1400">
                <a:latin typeface="IM Fell Great Primer SC"/>
                <a:ea typeface="IM Fell Great Primer SC"/>
                <a:cs typeface="IM Fell Great Primer SC"/>
                <a:sym typeface="IM Fell Great Primer SC"/>
              </a:rPr>
              <a:t> </a:t>
            </a:r>
            <a:r>
              <a:rPr lang="en" sz="1400">
                <a:latin typeface="IM Fell Great Primer SC"/>
                <a:ea typeface="IM Fell Great Primer SC"/>
                <a:cs typeface="IM Fell Great Primer SC"/>
                <a:sym typeface="IM Fell Great Primer SC"/>
              </a:rPr>
              <a:t>Protests)</a:t>
            </a:r>
            <a:endParaRPr sz="1400">
              <a:latin typeface="IM Fell Great Primer SC"/>
              <a:ea typeface="IM Fell Great Primer SC"/>
              <a:cs typeface="IM Fell Great Primer SC"/>
              <a:sym typeface="IM Fell Great Primer SC"/>
            </a:endParaRPr>
          </a:p>
        </p:txBody>
      </p:sp>
      <p:cxnSp>
        <p:nvCxnSpPr>
          <p:cNvPr id="133" name="Google Shape;133;p26"/>
          <p:cNvCxnSpPr/>
          <p:nvPr/>
        </p:nvCxnSpPr>
        <p:spPr>
          <a:xfrm>
            <a:off x="7109200" y="3085925"/>
            <a:ext cx="2086500" cy="0"/>
          </a:xfrm>
          <a:prstGeom prst="straightConnector1">
            <a:avLst/>
          </a:prstGeom>
          <a:noFill/>
          <a:ln cap="flat" cmpd="sng" w="9525">
            <a:solidFill>
              <a:schemeClr val="dk1"/>
            </a:solidFill>
            <a:prstDash val="solid"/>
            <a:round/>
            <a:headEnd len="med" w="med" type="none"/>
            <a:tailEnd len="med" w="med" type="none"/>
          </a:ln>
        </p:spPr>
      </p:cxnSp>
      <p:pic>
        <p:nvPicPr>
          <p:cNvPr id="134" name="Google Shape;134;p26"/>
          <p:cNvPicPr preferRelativeResize="0"/>
          <p:nvPr/>
        </p:nvPicPr>
        <p:blipFill>
          <a:blip r:embed="rId3">
            <a:alphaModFix/>
          </a:blip>
          <a:stretch>
            <a:fillRect/>
          </a:stretch>
        </p:blipFill>
        <p:spPr>
          <a:xfrm>
            <a:off x="1466875" y="1599275"/>
            <a:ext cx="7354474" cy="613975"/>
          </a:xfrm>
          <a:prstGeom prst="rect">
            <a:avLst/>
          </a:prstGeom>
          <a:noFill/>
          <a:ln>
            <a:noFill/>
          </a:ln>
        </p:spPr>
      </p:pic>
      <p:pic>
        <p:nvPicPr>
          <p:cNvPr id="135" name="Google Shape;135;p26"/>
          <p:cNvPicPr preferRelativeResize="0"/>
          <p:nvPr/>
        </p:nvPicPr>
        <p:blipFill>
          <a:blip r:embed="rId4">
            <a:alphaModFix/>
          </a:blip>
          <a:stretch>
            <a:fillRect/>
          </a:stretch>
        </p:blipFill>
        <p:spPr>
          <a:xfrm>
            <a:off x="5832175" y="3562738"/>
            <a:ext cx="984925" cy="1009625"/>
          </a:xfrm>
          <a:prstGeom prst="rect">
            <a:avLst/>
          </a:prstGeom>
          <a:noFill/>
          <a:ln>
            <a:noFill/>
          </a:ln>
        </p:spPr>
      </p:pic>
      <p:sp>
        <p:nvSpPr>
          <p:cNvPr id="136" name="Google Shape;136;p26"/>
          <p:cNvSpPr txBox="1"/>
          <p:nvPr/>
        </p:nvSpPr>
        <p:spPr>
          <a:xfrm>
            <a:off x="6817100" y="3562750"/>
            <a:ext cx="2004300" cy="9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Georgia"/>
                <a:ea typeface="Georgia"/>
                <a:cs typeface="Georgia"/>
                <a:sym typeface="Georgia"/>
              </a:rPr>
              <a:t>Brought to you by Team The Supreme Press</a:t>
            </a:r>
            <a:endParaRPr sz="1200">
              <a:latin typeface="Georgia"/>
              <a:ea typeface="Georgia"/>
              <a:cs typeface="Georgia"/>
              <a:sym typeface="Georgia"/>
            </a:endParaRPr>
          </a:p>
          <a:p>
            <a:pPr indent="0" lvl="0" marL="0" rtl="0" algn="ctr">
              <a:spcBef>
                <a:spcPts val="0"/>
              </a:spcBef>
              <a:spcAft>
                <a:spcPts val="0"/>
              </a:spcAft>
              <a:buNone/>
            </a:pPr>
            <a:r>
              <a:t/>
            </a:r>
            <a:endParaRPr sz="1200">
              <a:latin typeface="Georgia"/>
              <a:ea typeface="Georgia"/>
              <a:cs typeface="Georgia"/>
              <a:sym typeface="Georgia"/>
            </a:endParaRPr>
          </a:p>
          <a:p>
            <a:pPr indent="0" lvl="0" marL="0" rtl="0" algn="ctr">
              <a:spcBef>
                <a:spcPts val="0"/>
              </a:spcBef>
              <a:spcAft>
                <a:spcPts val="0"/>
              </a:spcAft>
              <a:buNone/>
            </a:pPr>
            <a:r>
              <a:rPr b="1" lang="en" sz="1000">
                <a:latin typeface="Georgia"/>
                <a:ea typeface="Georgia"/>
                <a:cs typeface="Georgia"/>
                <a:sym typeface="Georgia"/>
              </a:rPr>
              <a:t>Bu Wende, Jiang Hanyu, Qi Haodi &amp; Zhang Chengzi</a:t>
            </a:r>
            <a:endParaRPr b="1" sz="10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5"/>
          <p:cNvSpPr txBox="1"/>
          <p:nvPr>
            <p:ph type="ctrTitle"/>
          </p:nvPr>
        </p:nvSpPr>
        <p:spPr>
          <a:xfrm>
            <a:off x="1903776" y="10126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Aggregation Methods:</a:t>
            </a:r>
            <a:endParaRPr sz="1700"/>
          </a:p>
          <a:p>
            <a:pPr indent="0" lvl="0" marL="0" rtl="0" algn="ctr">
              <a:spcBef>
                <a:spcPts val="1000"/>
              </a:spcBef>
              <a:spcAft>
                <a:spcPts val="0"/>
              </a:spcAft>
              <a:buNone/>
            </a:pPr>
            <a:r>
              <a:rPr b="0" lang="en" sz="1700"/>
              <a:t>Mean Compound Score</a:t>
            </a:r>
            <a:endParaRPr b="0" sz="1700"/>
          </a:p>
          <a:p>
            <a:pPr indent="0" lvl="0" marL="0" rtl="0" algn="ctr">
              <a:spcBef>
                <a:spcPts val="1000"/>
              </a:spcBef>
              <a:spcAft>
                <a:spcPts val="0"/>
              </a:spcAft>
              <a:buNone/>
            </a:pPr>
            <a:r>
              <a:rPr b="0" lang="en" sz="1700"/>
              <a:t>Median Compound Score</a:t>
            </a:r>
            <a:endParaRPr b="0" sz="1700"/>
          </a:p>
          <a:p>
            <a:pPr indent="0" lvl="0" marL="0" rtl="0" algn="ctr">
              <a:spcBef>
                <a:spcPts val="1000"/>
              </a:spcBef>
              <a:spcAft>
                <a:spcPts val="1000"/>
              </a:spcAft>
              <a:buNone/>
            </a:pPr>
            <a:r>
              <a:rPr b="0" lang="en" sz="1700"/>
              <a:t>Sentiment with the Highest Proportion of tweets</a:t>
            </a:r>
            <a:endParaRPr b="0" sz="1700"/>
          </a:p>
        </p:txBody>
      </p:sp>
      <p:sp>
        <p:nvSpPr>
          <p:cNvPr id="218" name="Google Shape;218;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Analysis</a:t>
            </a:r>
            <a:endParaRPr/>
          </a:p>
        </p:txBody>
      </p:sp>
      <p:pic>
        <p:nvPicPr>
          <p:cNvPr id="219" name="Google Shape;219;p35"/>
          <p:cNvPicPr preferRelativeResize="0"/>
          <p:nvPr/>
        </p:nvPicPr>
        <p:blipFill>
          <a:blip r:embed="rId3">
            <a:alphaModFix/>
          </a:blip>
          <a:stretch>
            <a:fillRect/>
          </a:stretch>
        </p:blipFill>
        <p:spPr>
          <a:xfrm>
            <a:off x="0" y="3042837"/>
            <a:ext cx="5507401" cy="1615100"/>
          </a:xfrm>
          <a:prstGeom prst="rect">
            <a:avLst/>
          </a:prstGeom>
          <a:noFill/>
          <a:ln>
            <a:noFill/>
          </a:ln>
        </p:spPr>
      </p:pic>
      <p:pic>
        <p:nvPicPr>
          <p:cNvPr id="220" name="Google Shape;220;p35"/>
          <p:cNvPicPr preferRelativeResize="0"/>
          <p:nvPr/>
        </p:nvPicPr>
        <p:blipFill>
          <a:blip r:embed="rId4">
            <a:alphaModFix/>
          </a:blip>
          <a:stretch>
            <a:fillRect/>
          </a:stretch>
        </p:blipFill>
        <p:spPr>
          <a:xfrm>
            <a:off x="5594525" y="2667225"/>
            <a:ext cx="3549475" cy="236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Analysis over Time</a:t>
            </a:r>
            <a:endParaRPr/>
          </a:p>
        </p:txBody>
      </p:sp>
      <p:pic>
        <p:nvPicPr>
          <p:cNvPr id="226" name="Google Shape;226;p36"/>
          <p:cNvPicPr preferRelativeResize="0"/>
          <p:nvPr/>
        </p:nvPicPr>
        <p:blipFill rotWithShape="1">
          <a:blip r:embed="rId3">
            <a:alphaModFix/>
          </a:blip>
          <a:srcRect b="6156" l="7042" r="8103" t="0"/>
          <a:stretch/>
        </p:blipFill>
        <p:spPr>
          <a:xfrm>
            <a:off x="1862450" y="3100300"/>
            <a:ext cx="5558902" cy="2049425"/>
          </a:xfrm>
          <a:prstGeom prst="rect">
            <a:avLst/>
          </a:prstGeom>
          <a:noFill/>
          <a:ln>
            <a:noFill/>
          </a:ln>
        </p:spPr>
      </p:pic>
      <p:pic>
        <p:nvPicPr>
          <p:cNvPr id="227" name="Google Shape;227;p36"/>
          <p:cNvPicPr preferRelativeResize="0"/>
          <p:nvPr/>
        </p:nvPicPr>
        <p:blipFill rotWithShape="1">
          <a:blip r:embed="rId4">
            <a:alphaModFix/>
          </a:blip>
          <a:srcRect b="6178" l="7855" r="7499" t="494"/>
          <a:stretch/>
        </p:blipFill>
        <p:spPr>
          <a:xfrm>
            <a:off x="1862450" y="950125"/>
            <a:ext cx="5558900" cy="2299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7"/>
          <p:cNvSpPr txBox="1"/>
          <p:nvPr>
            <p:ph type="ctrTitle"/>
          </p:nvPr>
        </p:nvSpPr>
        <p:spPr>
          <a:xfrm>
            <a:off x="1615500" y="352850"/>
            <a:ext cx="59130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Analysis of Topics over Time</a:t>
            </a:r>
            <a:endParaRPr/>
          </a:p>
        </p:txBody>
      </p:sp>
      <p:pic>
        <p:nvPicPr>
          <p:cNvPr id="233" name="Google Shape;233;p37"/>
          <p:cNvPicPr preferRelativeResize="0"/>
          <p:nvPr/>
        </p:nvPicPr>
        <p:blipFill rotWithShape="1">
          <a:blip r:embed="rId3">
            <a:alphaModFix/>
          </a:blip>
          <a:srcRect b="0" l="10020" r="8843" t="0"/>
          <a:stretch/>
        </p:blipFill>
        <p:spPr>
          <a:xfrm>
            <a:off x="158825" y="1299050"/>
            <a:ext cx="8985173" cy="369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8"/>
          <p:cNvSpPr txBox="1"/>
          <p:nvPr>
            <p:ph type="ctrTitle"/>
          </p:nvPr>
        </p:nvSpPr>
        <p:spPr>
          <a:xfrm>
            <a:off x="1615500" y="352850"/>
            <a:ext cx="59130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Sentiment Analysis with Word Cloud</a:t>
            </a:r>
            <a:endParaRPr/>
          </a:p>
        </p:txBody>
      </p:sp>
      <p:pic>
        <p:nvPicPr>
          <p:cNvPr id="239" name="Google Shape;239;p38"/>
          <p:cNvPicPr preferRelativeResize="0"/>
          <p:nvPr/>
        </p:nvPicPr>
        <p:blipFill>
          <a:blip r:embed="rId3">
            <a:alphaModFix/>
          </a:blip>
          <a:stretch>
            <a:fillRect/>
          </a:stretch>
        </p:blipFill>
        <p:spPr>
          <a:xfrm>
            <a:off x="2094950" y="1140225"/>
            <a:ext cx="5357625" cy="3603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9"/>
          <p:cNvSpPr txBox="1"/>
          <p:nvPr>
            <p:ph type="ctrTitle"/>
          </p:nvPr>
        </p:nvSpPr>
        <p:spPr>
          <a:xfrm flipH="1">
            <a:off x="1147675" y="3085150"/>
            <a:ext cx="60342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Twitter Network Analysis</a:t>
            </a:r>
            <a:endParaRPr/>
          </a:p>
        </p:txBody>
      </p:sp>
      <p:sp>
        <p:nvSpPr>
          <p:cNvPr id="245" name="Google Shape;245;p39"/>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46" name="Google Shape;246;p39"/>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247" name="Google Shape;247;p39"/>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Analysis Using Gephi</a:t>
            </a:r>
            <a:endParaRPr/>
          </a:p>
        </p:txBody>
      </p:sp>
      <p:pic>
        <p:nvPicPr>
          <p:cNvPr id="253" name="Google Shape;253;p40"/>
          <p:cNvPicPr preferRelativeResize="0"/>
          <p:nvPr/>
        </p:nvPicPr>
        <p:blipFill>
          <a:blip r:embed="rId3">
            <a:alphaModFix/>
          </a:blip>
          <a:stretch>
            <a:fillRect/>
          </a:stretch>
        </p:blipFill>
        <p:spPr>
          <a:xfrm>
            <a:off x="299700" y="2724950"/>
            <a:ext cx="1665149" cy="648050"/>
          </a:xfrm>
          <a:prstGeom prst="rect">
            <a:avLst/>
          </a:prstGeom>
          <a:noFill/>
          <a:ln>
            <a:noFill/>
          </a:ln>
        </p:spPr>
      </p:pic>
      <p:pic>
        <p:nvPicPr>
          <p:cNvPr id="254" name="Google Shape;254;p40"/>
          <p:cNvPicPr preferRelativeResize="0"/>
          <p:nvPr/>
        </p:nvPicPr>
        <p:blipFill>
          <a:blip r:embed="rId4">
            <a:alphaModFix/>
          </a:blip>
          <a:stretch>
            <a:fillRect/>
          </a:stretch>
        </p:blipFill>
        <p:spPr>
          <a:xfrm>
            <a:off x="2261488" y="1389674"/>
            <a:ext cx="1559039" cy="1524228"/>
          </a:xfrm>
          <a:prstGeom prst="rect">
            <a:avLst/>
          </a:prstGeom>
          <a:noFill/>
          <a:ln>
            <a:noFill/>
          </a:ln>
        </p:spPr>
      </p:pic>
      <p:pic>
        <p:nvPicPr>
          <p:cNvPr id="255" name="Google Shape;255;p40"/>
          <p:cNvPicPr preferRelativeResize="0"/>
          <p:nvPr/>
        </p:nvPicPr>
        <p:blipFill>
          <a:blip r:embed="rId5">
            <a:alphaModFix/>
          </a:blip>
          <a:stretch>
            <a:fillRect/>
          </a:stretch>
        </p:blipFill>
        <p:spPr>
          <a:xfrm>
            <a:off x="5868225" y="3074913"/>
            <a:ext cx="1559026" cy="1521246"/>
          </a:xfrm>
          <a:prstGeom prst="rect">
            <a:avLst/>
          </a:prstGeom>
          <a:noFill/>
          <a:ln>
            <a:noFill/>
          </a:ln>
        </p:spPr>
      </p:pic>
      <p:pic>
        <p:nvPicPr>
          <p:cNvPr id="256" name="Google Shape;256;p40"/>
          <p:cNvPicPr preferRelativeResize="0"/>
          <p:nvPr/>
        </p:nvPicPr>
        <p:blipFill rotWithShape="1">
          <a:blip r:embed="rId6">
            <a:alphaModFix/>
          </a:blip>
          <a:srcRect b="0" l="0" r="6375" t="0"/>
          <a:stretch/>
        </p:blipFill>
        <p:spPr>
          <a:xfrm>
            <a:off x="5854125" y="1395600"/>
            <a:ext cx="1559026" cy="1501650"/>
          </a:xfrm>
          <a:prstGeom prst="rect">
            <a:avLst/>
          </a:prstGeom>
          <a:noFill/>
          <a:ln>
            <a:noFill/>
          </a:ln>
        </p:spPr>
      </p:pic>
      <p:pic>
        <p:nvPicPr>
          <p:cNvPr id="257" name="Google Shape;257;p40"/>
          <p:cNvPicPr preferRelativeResize="0"/>
          <p:nvPr/>
        </p:nvPicPr>
        <p:blipFill>
          <a:blip r:embed="rId7">
            <a:alphaModFix/>
          </a:blip>
          <a:stretch>
            <a:fillRect/>
          </a:stretch>
        </p:blipFill>
        <p:spPr>
          <a:xfrm>
            <a:off x="4004752" y="1389675"/>
            <a:ext cx="1665150" cy="1513500"/>
          </a:xfrm>
          <a:prstGeom prst="rect">
            <a:avLst/>
          </a:prstGeom>
          <a:noFill/>
          <a:ln>
            <a:noFill/>
          </a:ln>
        </p:spPr>
      </p:pic>
      <p:pic>
        <p:nvPicPr>
          <p:cNvPr id="258" name="Google Shape;258;p40"/>
          <p:cNvPicPr preferRelativeResize="0"/>
          <p:nvPr/>
        </p:nvPicPr>
        <p:blipFill>
          <a:blip r:embed="rId8">
            <a:alphaModFix/>
          </a:blip>
          <a:stretch>
            <a:fillRect/>
          </a:stretch>
        </p:blipFill>
        <p:spPr>
          <a:xfrm>
            <a:off x="2247400" y="3117948"/>
            <a:ext cx="1559024" cy="1435169"/>
          </a:xfrm>
          <a:prstGeom prst="rect">
            <a:avLst/>
          </a:prstGeom>
          <a:noFill/>
          <a:ln>
            <a:noFill/>
          </a:ln>
        </p:spPr>
      </p:pic>
      <p:pic>
        <p:nvPicPr>
          <p:cNvPr id="259" name="Google Shape;259;p40"/>
          <p:cNvPicPr preferRelativeResize="0"/>
          <p:nvPr/>
        </p:nvPicPr>
        <p:blipFill>
          <a:blip r:embed="rId9">
            <a:alphaModFix/>
          </a:blip>
          <a:stretch>
            <a:fillRect/>
          </a:stretch>
        </p:blipFill>
        <p:spPr>
          <a:xfrm>
            <a:off x="4004750" y="3078001"/>
            <a:ext cx="1665151" cy="1515066"/>
          </a:xfrm>
          <a:prstGeom prst="rect">
            <a:avLst/>
          </a:prstGeom>
          <a:noFill/>
          <a:ln>
            <a:noFill/>
          </a:ln>
        </p:spPr>
      </p:pic>
      <p:sp>
        <p:nvSpPr>
          <p:cNvPr id="260" name="Google Shape;260;p40"/>
          <p:cNvSpPr txBox="1"/>
          <p:nvPr/>
        </p:nvSpPr>
        <p:spPr>
          <a:xfrm>
            <a:off x="8494200" y="2907175"/>
            <a:ext cx="9645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34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latin typeface="Roboto Condensed"/>
                <a:ea typeface="Roboto Condensed"/>
                <a:cs typeface="Roboto Condensed"/>
                <a:sym typeface="Roboto Condensed"/>
              </a:rPr>
              <a:t>graphs</a:t>
            </a:r>
            <a:endParaRPr b="1">
              <a:latin typeface="Roboto Condensed"/>
              <a:ea typeface="Roboto Condensed"/>
              <a:cs typeface="Roboto Condensed"/>
              <a:sym typeface="Roboto Condensed"/>
            </a:endParaRPr>
          </a:p>
        </p:txBody>
      </p:sp>
      <p:sp>
        <p:nvSpPr>
          <p:cNvPr id="261" name="Google Shape;261;p40"/>
          <p:cNvSpPr txBox="1"/>
          <p:nvPr/>
        </p:nvSpPr>
        <p:spPr>
          <a:xfrm>
            <a:off x="1038600" y="4773825"/>
            <a:ext cx="79131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Find more graphs at: </a:t>
            </a:r>
            <a:r>
              <a:rPr lang="en" sz="1800" u="sng">
                <a:solidFill>
                  <a:schemeClr val="hlink"/>
                </a:solidFill>
                <a:hlinkClick r:id="rId10"/>
              </a:rPr>
              <a:t>https://thesupremepresses.wordpress.com/</a:t>
            </a:r>
            <a:endParaRPr sz="1800">
              <a:latin typeface="Roboto Condensed Light"/>
              <a:ea typeface="Roboto Condensed Light"/>
              <a:cs typeface="Roboto Condensed Light"/>
              <a:sym typeface="Roboto Condensed Light"/>
            </a:endParaRPr>
          </a:p>
        </p:txBody>
      </p:sp>
      <p:sp>
        <p:nvSpPr>
          <p:cNvPr id="262" name="Google Shape;262;p40"/>
          <p:cNvSpPr/>
          <p:nvPr/>
        </p:nvSpPr>
        <p:spPr>
          <a:xfrm>
            <a:off x="7628700" y="1854625"/>
            <a:ext cx="865500" cy="26985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0"/>
          <p:cNvSpPr txBox="1"/>
          <p:nvPr/>
        </p:nvSpPr>
        <p:spPr>
          <a:xfrm>
            <a:off x="8345825" y="3727550"/>
            <a:ext cx="865500" cy="8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24 Sep</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30 Oct</a:t>
            </a:r>
            <a:endParaRPr>
              <a:latin typeface="Roboto Condensed Light"/>
              <a:ea typeface="Roboto Condensed Light"/>
              <a:cs typeface="Roboto Condensed Light"/>
              <a:sym typeface="Roboto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41"/>
          <p:cNvPicPr preferRelativeResize="0"/>
          <p:nvPr/>
        </p:nvPicPr>
        <p:blipFill rotWithShape="1">
          <a:blip r:embed="rId3">
            <a:alphaModFix/>
          </a:blip>
          <a:srcRect b="0" l="15009" r="15406" t="0"/>
          <a:stretch/>
        </p:blipFill>
        <p:spPr>
          <a:xfrm>
            <a:off x="0" y="0"/>
            <a:ext cx="5020248" cy="5143501"/>
          </a:xfrm>
          <a:prstGeom prst="rect">
            <a:avLst/>
          </a:prstGeom>
          <a:noFill/>
          <a:ln>
            <a:noFill/>
          </a:ln>
        </p:spPr>
      </p:pic>
      <p:sp>
        <p:nvSpPr>
          <p:cNvPr id="269" name="Google Shape;269;p41"/>
          <p:cNvSpPr txBox="1"/>
          <p:nvPr>
            <p:ph type="ctrTitle"/>
          </p:nvPr>
        </p:nvSpPr>
        <p:spPr>
          <a:xfrm flipH="1">
            <a:off x="3880175" y="352650"/>
            <a:ext cx="5005500" cy="102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30</a:t>
            </a:r>
            <a:r>
              <a:rPr lang="en"/>
              <a:t> Sep 2019</a:t>
            </a:r>
            <a:endParaRPr/>
          </a:p>
        </p:txBody>
      </p:sp>
      <p:sp>
        <p:nvSpPr>
          <p:cNvPr id="270" name="Google Shape;270;p41"/>
          <p:cNvSpPr txBox="1"/>
          <p:nvPr>
            <p:ph idx="1" type="subTitle"/>
          </p:nvPr>
        </p:nvSpPr>
        <p:spPr>
          <a:xfrm>
            <a:off x="6656750" y="108628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day prior to Chinese National Day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type="ctrTitle"/>
          </p:nvPr>
        </p:nvSpPr>
        <p:spPr>
          <a:xfrm flipH="1">
            <a:off x="418200" y="3526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Oct 2019</a:t>
            </a:r>
            <a:endParaRPr/>
          </a:p>
        </p:txBody>
      </p:sp>
      <p:sp>
        <p:nvSpPr>
          <p:cNvPr id="276" name="Google Shape;276;p42"/>
          <p:cNvSpPr txBox="1"/>
          <p:nvPr>
            <p:ph idx="1" type="subTitle"/>
          </p:nvPr>
        </p:nvSpPr>
        <p:spPr>
          <a:xfrm>
            <a:off x="573550" y="108628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PRC National Day</a:t>
            </a:r>
            <a:endParaRPr/>
          </a:p>
        </p:txBody>
      </p:sp>
      <p:pic>
        <p:nvPicPr>
          <p:cNvPr id="277" name="Google Shape;277;p42"/>
          <p:cNvPicPr preferRelativeResize="0"/>
          <p:nvPr/>
        </p:nvPicPr>
        <p:blipFill>
          <a:blip r:embed="rId3">
            <a:alphaModFix/>
          </a:blip>
          <a:stretch>
            <a:fillRect/>
          </a:stretch>
        </p:blipFill>
        <p:spPr>
          <a:xfrm>
            <a:off x="4070613" y="0"/>
            <a:ext cx="5073386"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Twitter Influencers</a:t>
            </a:r>
            <a:endParaRPr/>
          </a:p>
          <a:p>
            <a:pPr indent="0" lvl="0" marL="0" rtl="0" algn="ctr">
              <a:spcBef>
                <a:spcPts val="0"/>
              </a:spcBef>
              <a:spcAft>
                <a:spcPts val="0"/>
              </a:spcAft>
              <a:buNone/>
            </a:pPr>
            <a:r>
              <a:t/>
            </a:r>
            <a:endParaRPr/>
          </a:p>
        </p:txBody>
      </p:sp>
      <p:pic>
        <p:nvPicPr>
          <p:cNvPr id="283" name="Google Shape;283;p43"/>
          <p:cNvPicPr preferRelativeResize="0"/>
          <p:nvPr/>
        </p:nvPicPr>
        <p:blipFill>
          <a:blip r:embed="rId3">
            <a:alphaModFix/>
          </a:blip>
          <a:stretch>
            <a:fillRect/>
          </a:stretch>
        </p:blipFill>
        <p:spPr>
          <a:xfrm>
            <a:off x="4783149" y="3295077"/>
            <a:ext cx="4360850" cy="1848423"/>
          </a:xfrm>
          <a:prstGeom prst="rect">
            <a:avLst/>
          </a:prstGeom>
          <a:noFill/>
          <a:ln>
            <a:noFill/>
          </a:ln>
        </p:spPr>
      </p:pic>
      <p:pic>
        <p:nvPicPr>
          <p:cNvPr id="284" name="Google Shape;284;p43"/>
          <p:cNvPicPr preferRelativeResize="0"/>
          <p:nvPr/>
        </p:nvPicPr>
        <p:blipFill>
          <a:blip r:embed="rId4">
            <a:alphaModFix/>
          </a:blip>
          <a:stretch>
            <a:fillRect/>
          </a:stretch>
        </p:blipFill>
        <p:spPr>
          <a:xfrm>
            <a:off x="0" y="3295075"/>
            <a:ext cx="3881962" cy="1848425"/>
          </a:xfrm>
          <a:prstGeom prst="rect">
            <a:avLst/>
          </a:prstGeom>
          <a:noFill/>
          <a:ln>
            <a:noFill/>
          </a:ln>
        </p:spPr>
      </p:pic>
      <p:pic>
        <p:nvPicPr>
          <p:cNvPr id="285" name="Google Shape;285;p43"/>
          <p:cNvPicPr preferRelativeResize="0"/>
          <p:nvPr/>
        </p:nvPicPr>
        <p:blipFill>
          <a:blip r:embed="rId5">
            <a:alphaModFix/>
          </a:blip>
          <a:stretch>
            <a:fillRect/>
          </a:stretch>
        </p:blipFill>
        <p:spPr>
          <a:xfrm>
            <a:off x="2227025" y="1347150"/>
            <a:ext cx="4220102" cy="1899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Analysis Using Python</a:t>
            </a:r>
            <a:endParaRPr/>
          </a:p>
        </p:txBody>
      </p:sp>
      <p:pic>
        <p:nvPicPr>
          <p:cNvPr id="291" name="Google Shape;291;p44"/>
          <p:cNvPicPr preferRelativeResize="0"/>
          <p:nvPr/>
        </p:nvPicPr>
        <p:blipFill rotWithShape="1">
          <a:blip r:embed="rId3">
            <a:alphaModFix/>
          </a:blip>
          <a:srcRect b="0" l="0" r="7037" t="0"/>
          <a:stretch/>
        </p:blipFill>
        <p:spPr>
          <a:xfrm>
            <a:off x="4810625" y="3666373"/>
            <a:ext cx="3586551" cy="1448858"/>
          </a:xfrm>
          <a:prstGeom prst="rect">
            <a:avLst/>
          </a:prstGeom>
          <a:noFill/>
          <a:ln>
            <a:noFill/>
          </a:ln>
        </p:spPr>
      </p:pic>
      <p:pic>
        <p:nvPicPr>
          <p:cNvPr id="292" name="Google Shape;292;p44"/>
          <p:cNvPicPr preferRelativeResize="0"/>
          <p:nvPr/>
        </p:nvPicPr>
        <p:blipFill rotWithShape="1">
          <a:blip r:embed="rId4">
            <a:alphaModFix/>
          </a:blip>
          <a:srcRect b="0" l="0" r="5508" t="0"/>
          <a:stretch/>
        </p:blipFill>
        <p:spPr>
          <a:xfrm>
            <a:off x="4810625" y="2265275"/>
            <a:ext cx="3586552" cy="1401088"/>
          </a:xfrm>
          <a:prstGeom prst="rect">
            <a:avLst/>
          </a:prstGeom>
          <a:noFill/>
          <a:ln>
            <a:noFill/>
          </a:ln>
        </p:spPr>
      </p:pic>
      <p:sp>
        <p:nvSpPr>
          <p:cNvPr id="293" name="Google Shape;293;p44"/>
          <p:cNvSpPr txBox="1"/>
          <p:nvPr>
            <p:ph idx="4294967295" type="subTitle"/>
          </p:nvPr>
        </p:nvSpPr>
        <p:spPr>
          <a:xfrm>
            <a:off x="190275" y="2265268"/>
            <a:ext cx="42249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Condensed"/>
                <a:ea typeface="Roboto Condensed"/>
                <a:cs typeface="Roboto Condensed"/>
                <a:sym typeface="Roboto Condensed"/>
              </a:rPr>
              <a:t>Networkx</a:t>
            </a:r>
            <a:r>
              <a:rPr lang="en" sz="1500"/>
              <a:t> to calculate the centralities </a:t>
            </a:r>
            <a:endParaRPr sz="1500"/>
          </a:p>
          <a:p>
            <a:pPr indent="0" lvl="0" marL="0" rtl="0" algn="l">
              <a:spcBef>
                <a:spcPts val="1600"/>
              </a:spcBef>
              <a:spcAft>
                <a:spcPts val="1600"/>
              </a:spcAft>
              <a:buNone/>
            </a:pPr>
            <a:r>
              <a:rPr b="1" lang="en" sz="1500">
                <a:latin typeface="Roboto Condensed"/>
                <a:ea typeface="Roboto Condensed"/>
                <a:cs typeface="Roboto Condensed"/>
                <a:sym typeface="Roboto Condensed"/>
              </a:rPr>
              <a:t>Pandas</a:t>
            </a:r>
            <a:r>
              <a:rPr lang="en" sz="1500"/>
              <a:t> to process 360 thousand row of data</a:t>
            </a:r>
            <a:endParaRPr sz="1500"/>
          </a:p>
        </p:txBody>
      </p:sp>
      <p:pic>
        <p:nvPicPr>
          <p:cNvPr id="294" name="Google Shape;294;p44"/>
          <p:cNvPicPr preferRelativeResize="0"/>
          <p:nvPr/>
        </p:nvPicPr>
        <p:blipFill>
          <a:blip r:embed="rId5">
            <a:alphaModFix/>
          </a:blip>
          <a:stretch>
            <a:fillRect/>
          </a:stretch>
        </p:blipFill>
        <p:spPr>
          <a:xfrm>
            <a:off x="4810625" y="955425"/>
            <a:ext cx="3586549" cy="1284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7"/>
          <p:cNvPicPr preferRelativeResize="0"/>
          <p:nvPr/>
        </p:nvPicPr>
        <p:blipFill>
          <a:blip r:embed="rId3">
            <a:alphaModFix/>
          </a:blip>
          <a:stretch>
            <a:fillRect/>
          </a:stretch>
        </p:blipFill>
        <p:spPr>
          <a:xfrm>
            <a:off x="134500" y="2054975"/>
            <a:ext cx="4508225" cy="3005475"/>
          </a:xfrm>
          <a:prstGeom prst="rect">
            <a:avLst/>
          </a:prstGeom>
          <a:noFill/>
          <a:ln>
            <a:noFill/>
          </a:ln>
        </p:spPr>
      </p:pic>
      <p:pic>
        <p:nvPicPr>
          <p:cNvPr id="142" name="Google Shape;142;p27"/>
          <p:cNvPicPr preferRelativeResize="0"/>
          <p:nvPr/>
        </p:nvPicPr>
        <p:blipFill>
          <a:blip r:embed="rId4">
            <a:alphaModFix/>
          </a:blip>
          <a:stretch>
            <a:fillRect/>
          </a:stretch>
        </p:blipFill>
        <p:spPr>
          <a:xfrm>
            <a:off x="4748475" y="1307550"/>
            <a:ext cx="4206650" cy="2364650"/>
          </a:xfrm>
          <a:prstGeom prst="rect">
            <a:avLst/>
          </a:prstGeom>
          <a:noFill/>
          <a:ln>
            <a:noFill/>
          </a:ln>
        </p:spPr>
      </p:pic>
      <p:sp>
        <p:nvSpPr>
          <p:cNvPr id="143" name="Google Shape;143;p27"/>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Anti-Extradition Law </a:t>
            </a:r>
            <a:r>
              <a:rPr lang="en"/>
              <a:t>Amendment</a:t>
            </a:r>
            <a:r>
              <a:rPr lang="en"/>
              <a:t> Bill Movement in Hong Kong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45"/>
          <p:cNvPicPr preferRelativeResize="0"/>
          <p:nvPr/>
        </p:nvPicPr>
        <p:blipFill>
          <a:blip r:embed="rId3">
            <a:alphaModFix/>
          </a:blip>
          <a:stretch>
            <a:fillRect/>
          </a:stretch>
        </p:blipFill>
        <p:spPr>
          <a:xfrm>
            <a:off x="5878700" y="3263612"/>
            <a:ext cx="3265299" cy="1901123"/>
          </a:xfrm>
          <a:prstGeom prst="rect">
            <a:avLst/>
          </a:prstGeom>
          <a:noFill/>
          <a:ln>
            <a:noFill/>
          </a:ln>
        </p:spPr>
      </p:pic>
      <p:sp>
        <p:nvSpPr>
          <p:cNvPr id="300" name="Google Shape;300;p4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Twitter Influencers</a:t>
            </a:r>
            <a:endParaRPr/>
          </a:p>
        </p:txBody>
      </p:sp>
      <p:pic>
        <p:nvPicPr>
          <p:cNvPr id="301" name="Google Shape;301;p45"/>
          <p:cNvPicPr preferRelativeResize="0"/>
          <p:nvPr/>
        </p:nvPicPr>
        <p:blipFill>
          <a:blip r:embed="rId4">
            <a:alphaModFix/>
          </a:blip>
          <a:stretch>
            <a:fillRect/>
          </a:stretch>
        </p:blipFill>
        <p:spPr>
          <a:xfrm>
            <a:off x="-1" y="3227050"/>
            <a:ext cx="3265302" cy="1974251"/>
          </a:xfrm>
          <a:prstGeom prst="rect">
            <a:avLst/>
          </a:prstGeom>
          <a:noFill/>
          <a:ln>
            <a:noFill/>
          </a:ln>
        </p:spPr>
      </p:pic>
      <p:pic>
        <p:nvPicPr>
          <p:cNvPr id="302" name="Google Shape;302;p45"/>
          <p:cNvPicPr preferRelativeResize="0"/>
          <p:nvPr/>
        </p:nvPicPr>
        <p:blipFill>
          <a:blip r:embed="rId5">
            <a:alphaModFix/>
          </a:blip>
          <a:stretch>
            <a:fillRect/>
          </a:stretch>
        </p:blipFill>
        <p:spPr>
          <a:xfrm>
            <a:off x="2685625" y="1252800"/>
            <a:ext cx="3573474" cy="2010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6"/>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Reddit Analysis</a:t>
            </a:r>
            <a:endParaRPr/>
          </a:p>
        </p:txBody>
      </p:sp>
      <p:sp>
        <p:nvSpPr>
          <p:cNvPr id="308" name="Google Shape;308;p46"/>
          <p:cNvSpPr txBox="1"/>
          <p:nvPr>
            <p:ph idx="2" type="title"/>
          </p:nvPr>
        </p:nvSpPr>
        <p:spPr>
          <a:xfrm flipH="1">
            <a:off x="1147579" y="1942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309" name="Google Shape;309;p46"/>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310" name="Google Shape;310;p46"/>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7"/>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47"/>
          <p:cNvPicPr preferRelativeResize="0"/>
          <p:nvPr/>
        </p:nvPicPr>
        <p:blipFill>
          <a:blip r:embed="rId3">
            <a:alphaModFix/>
          </a:blip>
          <a:stretch>
            <a:fillRect/>
          </a:stretch>
        </p:blipFill>
        <p:spPr>
          <a:xfrm>
            <a:off x="209975" y="2261397"/>
            <a:ext cx="5005500" cy="2669615"/>
          </a:xfrm>
          <a:prstGeom prst="rect">
            <a:avLst/>
          </a:prstGeom>
          <a:noFill/>
          <a:ln>
            <a:noFill/>
          </a:ln>
        </p:spPr>
      </p:pic>
      <p:sp>
        <p:nvSpPr>
          <p:cNvPr id="317" name="Google Shape;317;p47"/>
          <p:cNvSpPr/>
          <p:nvPr/>
        </p:nvSpPr>
        <p:spPr>
          <a:xfrm>
            <a:off x="1793925" y="3495900"/>
            <a:ext cx="1041000" cy="1022100"/>
          </a:xfrm>
          <a:prstGeom prst="ellipse">
            <a:avLst/>
          </a:prstGeom>
          <a:noFill/>
          <a:ln cap="flat" cmpd="sng" w="9525">
            <a:solidFill>
              <a:srgbClr val="C737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 name="Google Shape;318;p47"/>
          <p:cNvCxnSpPr/>
          <p:nvPr/>
        </p:nvCxnSpPr>
        <p:spPr>
          <a:xfrm flipH="1" rot="10800000">
            <a:off x="2350575" y="1673250"/>
            <a:ext cx="1652700" cy="1840800"/>
          </a:xfrm>
          <a:prstGeom prst="straightConnector1">
            <a:avLst/>
          </a:prstGeom>
          <a:noFill/>
          <a:ln cap="flat" cmpd="sng" w="9525">
            <a:solidFill>
              <a:srgbClr val="C7372F"/>
            </a:solidFill>
            <a:prstDash val="solid"/>
            <a:round/>
            <a:headEnd len="med" w="med" type="none"/>
            <a:tailEnd len="med" w="med" type="triangle"/>
          </a:ln>
        </p:spPr>
      </p:cxnSp>
      <p:sp>
        <p:nvSpPr>
          <p:cNvPr id="319" name="Google Shape;319;p47"/>
          <p:cNvSpPr txBox="1"/>
          <p:nvPr/>
        </p:nvSpPr>
        <p:spPr>
          <a:xfrm>
            <a:off x="2757425" y="1381400"/>
            <a:ext cx="32505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C7372F"/>
                </a:solidFill>
                <a:latin typeface="Impact"/>
                <a:ea typeface="Impact"/>
                <a:cs typeface="Impact"/>
                <a:sym typeface="Impact"/>
              </a:rPr>
              <a:t>National Day Protest</a:t>
            </a:r>
            <a:r>
              <a:rPr lang="en" sz="2400">
                <a:latin typeface="Impact"/>
                <a:ea typeface="Impact"/>
                <a:cs typeface="Impact"/>
                <a:sym typeface="Impact"/>
              </a:rPr>
              <a:t> </a:t>
            </a:r>
            <a:endParaRPr sz="2400">
              <a:latin typeface="Impact"/>
              <a:ea typeface="Impact"/>
              <a:cs typeface="Impact"/>
              <a:sym typeface="Impact"/>
            </a:endParaRPr>
          </a:p>
        </p:txBody>
      </p:sp>
      <p:sp>
        <p:nvSpPr>
          <p:cNvPr id="320" name="Google Shape;320;p47"/>
          <p:cNvSpPr txBox="1"/>
          <p:nvPr>
            <p:ph idx="2" type="title"/>
          </p:nvPr>
        </p:nvSpPr>
        <p:spPr>
          <a:xfrm flipH="1">
            <a:off x="143575" y="400600"/>
            <a:ext cx="6451800" cy="5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Sentiment Analysis</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8"/>
          <p:cNvSpPr txBox="1"/>
          <p:nvPr>
            <p:ph type="ctrTitle"/>
          </p:nvPr>
        </p:nvSpPr>
        <p:spPr>
          <a:xfrm flipH="1">
            <a:off x="5247775" y="1702000"/>
            <a:ext cx="32793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Correlation </a:t>
            </a:r>
            <a:endParaRPr/>
          </a:p>
        </p:txBody>
      </p:sp>
      <p:pic>
        <p:nvPicPr>
          <p:cNvPr id="326" name="Google Shape;326;p48"/>
          <p:cNvPicPr preferRelativeResize="0"/>
          <p:nvPr/>
        </p:nvPicPr>
        <p:blipFill>
          <a:blip r:embed="rId3">
            <a:alphaModFix/>
          </a:blip>
          <a:stretch>
            <a:fillRect/>
          </a:stretch>
        </p:blipFill>
        <p:spPr>
          <a:xfrm>
            <a:off x="385175" y="3587700"/>
            <a:ext cx="4581525" cy="1485900"/>
          </a:xfrm>
          <a:prstGeom prst="rect">
            <a:avLst/>
          </a:prstGeom>
          <a:noFill/>
          <a:ln>
            <a:noFill/>
          </a:ln>
        </p:spPr>
      </p:pic>
      <p:pic>
        <p:nvPicPr>
          <p:cNvPr id="327" name="Google Shape;327;p48"/>
          <p:cNvPicPr preferRelativeResize="0"/>
          <p:nvPr/>
        </p:nvPicPr>
        <p:blipFill>
          <a:blip r:embed="rId4">
            <a:alphaModFix/>
          </a:blip>
          <a:stretch>
            <a:fillRect/>
          </a:stretch>
        </p:blipFill>
        <p:spPr>
          <a:xfrm>
            <a:off x="385175" y="495888"/>
            <a:ext cx="4581524" cy="28843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49"/>
          <p:cNvPicPr preferRelativeResize="0"/>
          <p:nvPr/>
        </p:nvPicPr>
        <p:blipFill>
          <a:blip r:embed="rId3">
            <a:alphaModFix/>
          </a:blip>
          <a:stretch>
            <a:fillRect/>
          </a:stretch>
        </p:blipFill>
        <p:spPr>
          <a:xfrm>
            <a:off x="4519300" y="1218187"/>
            <a:ext cx="4492000" cy="2707125"/>
          </a:xfrm>
          <a:prstGeom prst="rect">
            <a:avLst/>
          </a:prstGeom>
          <a:noFill/>
          <a:ln>
            <a:noFill/>
          </a:ln>
        </p:spPr>
      </p:pic>
      <p:sp>
        <p:nvSpPr>
          <p:cNvPr id="333" name="Google Shape;333;p49"/>
          <p:cNvSpPr txBox="1"/>
          <p:nvPr>
            <p:ph idx="2" type="title"/>
          </p:nvPr>
        </p:nvSpPr>
        <p:spPr>
          <a:xfrm flipH="1">
            <a:off x="143575" y="400600"/>
            <a:ext cx="6451800" cy="5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Topic Sentiment</a:t>
            </a:r>
            <a:endParaRPr sz="4800"/>
          </a:p>
        </p:txBody>
      </p:sp>
      <p:pic>
        <p:nvPicPr>
          <p:cNvPr id="334" name="Google Shape;334;p49"/>
          <p:cNvPicPr preferRelativeResize="0"/>
          <p:nvPr/>
        </p:nvPicPr>
        <p:blipFill>
          <a:blip r:embed="rId4">
            <a:alphaModFix/>
          </a:blip>
          <a:stretch>
            <a:fillRect/>
          </a:stretch>
        </p:blipFill>
        <p:spPr>
          <a:xfrm>
            <a:off x="143575" y="1239400"/>
            <a:ext cx="4168600" cy="27071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50"/>
          <p:cNvPicPr preferRelativeResize="0"/>
          <p:nvPr/>
        </p:nvPicPr>
        <p:blipFill rotWithShape="1">
          <a:blip r:embed="rId3">
            <a:alphaModFix/>
          </a:blip>
          <a:srcRect b="9780" l="26178" r="23623" t="10576"/>
          <a:stretch/>
        </p:blipFill>
        <p:spPr>
          <a:xfrm>
            <a:off x="368250" y="1658750"/>
            <a:ext cx="4114800" cy="3264275"/>
          </a:xfrm>
          <a:prstGeom prst="rect">
            <a:avLst/>
          </a:prstGeom>
          <a:noFill/>
          <a:ln>
            <a:noFill/>
          </a:ln>
        </p:spPr>
      </p:pic>
      <p:sp>
        <p:nvSpPr>
          <p:cNvPr id="340" name="Google Shape;340;p50"/>
          <p:cNvSpPr txBox="1"/>
          <p:nvPr>
            <p:ph idx="2" type="title"/>
          </p:nvPr>
        </p:nvSpPr>
        <p:spPr>
          <a:xfrm flipH="1">
            <a:off x="476920" y="744900"/>
            <a:ext cx="64500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Word Cloud</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1"/>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&amp; Future Direction</a:t>
            </a:r>
            <a:endParaRPr/>
          </a:p>
        </p:txBody>
      </p:sp>
      <p:sp>
        <p:nvSpPr>
          <p:cNvPr id="346" name="Google Shape;346;p51"/>
          <p:cNvSpPr txBox="1"/>
          <p:nvPr>
            <p:ph idx="2" type="title"/>
          </p:nvPr>
        </p:nvSpPr>
        <p:spPr>
          <a:xfrm flipH="1">
            <a:off x="1147579" y="20190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47" name="Google Shape;347;p51"/>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348" name="Google Shape;348;p51"/>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2"/>
          <p:cNvSpPr txBox="1"/>
          <p:nvPr>
            <p:ph idx="2" type="title"/>
          </p:nvPr>
        </p:nvSpPr>
        <p:spPr>
          <a:xfrm>
            <a:off x="1086651" y="147512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t>Scalability</a:t>
            </a:r>
            <a:endParaRPr b="0" sz="2400"/>
          </a:p>
        </p:txBody>
      </p:sp>
      <p:sp>
        <p:nvSpPr>
          <p:cNvPr id="354" name="Google Shape;354;p52"/>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larger amount of data and greater computational power</a:t>
            </a:r>
            <a:endParaRPr/>
          </a:p>
        </p:txBody>
      </p:sp>
      <p:sp>
        <p:nvSpPr>
          <p:cNvPr id="355" name="Google Shape;355;p5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&amp; Future Direction</a:t>
            </a:r>
            <a:endParaRPr/>
          </a:p>
        </p:txBody>
      </p:sp>
      <p:sp>
        <p:nvSpPr>
          <p:cNvPr id="356" name="Google Shape;356;p52"/>
          <p:cNvSpPr txBox="1"/>
          <p:nvPr>
            <p:ph idx="3" type="title"/>
          </p:nvPr>
        </p:nvSpPr>
        <p:spPr>
          <a:xfrm>
            <a:off x="1600649" y="2475350"/>
            <a:ext cx="24615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t>Wide Application</a:t>
            </a:r>
            <a:endParaRPr b="0" sz="2400"/>
          </a:p>
        </p:txBody>
      </p:sp>
      <p:sp>
        <p:nvSpPr>
          <p:cNvPr id="357" name="Google Shape;357;p52"/>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Systematic approach to discover insights in any social science related fields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a:t>
            </a:r>
            <a:r>
              <a:rPr b="1" lang="en">
                <a:latin typeface="Roboto Condensed"/>
                <a:ea typeface="Roboto Condensed"/>
                <a:cs typeface="Roboto Condensed"/>
                <a:sym typeface="Roboto Condensed"/>
              </a:rPr>
              <a:t>The Supreme Press</a:t>
            </a:r>
            <a:endParaRPr b="1">
              <a:latin typeface="Roboto Condensed"/>
              <a:ea typeface="Roboto Condensed"/>
              <a:cs typeface="Roboto Condensed"/>
              <a:sym typeface="Roboto Condensed"/>
            </a:endParaRPr>
          </a:p>
          <a:p>
            <a:pPr indent="0" lvl="0" marL="0" rtl="0" algn="ctr">
              <a:spcBef>
                <a:spcPts val="0"/>
              </a:spcBef>
              <a:spcAft>
                <a:spcPts val="0"/>
              </a:spcAft>
              <a:buNone/>
            </a:pPr>
            <a:r>
              <a:t/>
            </a:r>
            <a:endParaRPr b="1">
              <a:latin typeface="Roboto Condensed"/>
              <a:ea typeface="Roboto Condensed"/>
              <a:cs typeface="Roboto Condensed"/>
              <a:sym typeface="Roboto Condensed"/>
            </a:endParaRPr>
          </a:p>
          <a:p>
            <a:pPr indent="0" lvl="0" marL="0" rtl="0" algn="ctr">
              <a:spcBef>
                <a:spcPts val="0"/>
              </a:spcBef>
              <a:spcAft>
                <a:spcPts val="0"/>
              </a:spcAft>
              <a:buNone/>
            </a:pPr>
            <a:r>
              <a:rPr b="1" lang="en">
                <a:latin typeface="Roboto Condensed"/>
                <a:ea typeface="Roboto Condensed"/>
                <a:cs typeface="Roboto Condensed"/>
                <a:sym typeface="Roboto Condensed"/>
              </a:rPr>
              <a:t>BU Wende</a:t>
            </a:r>
            <a:endParaRPr b="1">
              <a:latin typeface="Roboto Condensed"/>
              <a:ea typeface="Roboto Condensed"/>
              <a:cs typeface="Roboto Condensed"/>
              <a:sym typeface="Roboto Condensed"/>
            </a:endParaRPr>
          </a:p>
          <a:p>
            <a:pPr indent="0" lvl="0" marL="0" rtl="0" algn="ctr">
              <a:spcBef>
                <a:spcPts val="0"/>
              </a:spcBef>
              <a:spcAft>
                <a:spcPts val="0"/>
              </a:spcAft>
              <a:buNone/>
            </a:pPr>
            <a:r>
              <a:rPr b="1" lang="en">
                <a:latin typeface="Roboto Condensed"/>
                <a:ea typeface="Roboto Condensed"/>
                <a:cs typeface="Roboto Condensed"/>
                <a:sym typeface="Roboto Condensed"/>
              </a:rPr>
              <a:t>JIANG Hanyu</a:t>
            </a:r>
            <a:endParaRPr b="1">
              <a:latin typeface="Roboto Condensed"/>
              <a:ea typeface="Roboto Condensed"/>
              <a:cs typeface="Roboto Condensed"/>
              <a:sym typeface="Roboto Condensed"/>
            </a:endParaRPr>
          </a:p>
          <a:p>
            <a:pPr indent="0" lvl="0" marL="0" rtl="0" algn="ctr">
              <a:spcBef>
                <a:spcPts val="0"/>
              </a:spcBef>
              <a:spcAft>
                <a:spcPts val="0"/>
              </a:spcAft>
              <a:buNone/>
            </a:pPr>
            <a:r>
              <a:rPr b="1" lang="en">
                <a:latin typeface="Roboto Condensed"/>
                <a:ea typeface="Roboto Condensed"/>
                <a:cs typeface="Roboto Condensed"/>
                <a:sym typeface="Roboto Condensed"/>
              </a:rPr>
              <a:t>QI Haodi</a:t>
            </a:r>
            <a:endParaRPr b="1">
              <a:latin typeface="Roboto Condensed"/>
              <a:ea typeface="Roboto Condensed"/>
              <a:cs typeface="Roboto Condensed"/>
              <a:sym typeface="Roboto Condensed"/>
            </a:endParaRPr>
          </a:p>
          <a:p>
            <a:pPr indent="0" lvl="0" marL="0" rtl="0" algn="ctr">
              <a:spcBef>
                <a:spcPts val="0"/>
              </a:spcBef>
              <a:spcAft>
                <a:spcPts val="0"/>
              </a:spcAft>
              <a:buNone/>
            </a:pPr>
            <a:r>
              <a:rPr b="1" lang="en">
                <a:latin typeface="Roboto Condensed"/>
                <a:ea typeface="Roboto Condensed"/>
                <a:cs typeface="Roboto Condensed"/>
                <a:sym typeface="Roboto Condensed"/>
              </a:rPr>
              <a:t>ZHANG Chengzi</a:t>
            </a:r>
            <a:endParaRPr b="1">
              <a:latin typeface="Roboto Condensed"/>
              <a:ea typeface="Roboto Condensed"/>
              <a:cs typeface="Roboto Condensed"/>
              <a:sym typeface="Roboto Condensed"/>
            </a:endParaRPr>
          </a:p>
        </p:txBody>
      </p:sp>
      <p:sp>
        <p:nvSpPr>
          <p:cNvPr id="363" name="Google Shape;363;p5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cxnSp>
        <p:nvCxnSpPr>
          <p:cNvPr id="364" name="Google Shape;364;p53"/>
          <p:cNvCxnSpPr/>
          <p:nvPr/>
        </p:nvCxnSpPr>
        <p:spPr>
          <a:xfrm rot="10800000">
            <a:off x="8156400" y="630088"/>
            <a:ext cx="1236300" cy="0"/>
          </a:xfrm>
          <a:prstGeom prst="straightConnector1">
            <a:avLst/>
          </a:prstGeom>
          <a:noFill/>
          <a:ln cap="flat" cmpd="sng" w="9525">
            <a:solidFill>
              <a:schemeClr val="dk2"/>
            </a:solidFill>
            <a:prstDash val="solid"/>
            <a:round/>
            <a:headEnd len="med" w="med" type="none"/>
            <a:tailEnd len="med" w="med" type="none"/>
          </a:ln>
        </p:spPr>
      </p:cxnSp>
      <p:grpSp>
        <p:nvGrpSpPr>
          <p:cNvPr id="365" name="Google Shape;365;p53"/>
          <p:cNvGrpSpPr/>
          <p:nvPr/>
        </p:nvGrpSpPr>
        <p:grpSpPr>
          <a:xfrm>
            <a:off x="8090523" y="808178"/>
            <a:ext cx="279476" cy="279476"/>
            <a:chOff x="1379798" y="1723250"/>
            <a:chExt cx="397887" cy="397887"/>
          </a:xfrm>
        </p:grpSpPr>
        <p:sp>
          <p:nvSpPr>
            <p:cNvPr id="366" name="Google Shape;366;p5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53"/>
          <p:cNvGrpSpPr/>
          <p:nvPr/>
        </p:nvGrpSpPr>
        <p:grpSpPr>
          <a:xfrm>
            <a:off x="7341818" y="808178"/>
            <a:ext cx="279490" cy="279476"/>
            <a:chOff x="266768" y="1721375"/>
            <a:chExt cx="397907" cy="397887"/>
          </a:xfrm>
        </p:grpSpPr>
        <p:sp>
          <p:nvSpPr>
            <p:cNvPr id="371" name="Google Shape;371;p5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53"/>
          <p:cNvGrpSpPr/>
          <p:nvPr/>
        </p:nvGrpSpPr>
        <p:grpSpPr>
          <a:xfrm>
            <a:off x="7716184" y="808178"/>
            <a:ext cx="279461" cy="279476"/>
            <a:chOff x="864491" y="1723250"/>
            <a:chExt cx="397866" cy="397887"/>
          </a:xfrm>
        </p:grpSpPr>
        <p:sp>
          <p:nvSpPr>
            <p:cNvPr id="374" name="Google Shape;374;p5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7" name="Google Shape;377;p53"/>
          <p:cNvCxnSpPr/>
          <p:nvPr/>
        </p:nvCxnSpPr>
        <p:spPr>
          <a:xfrm rot="10800000">
            <a:off x="-125" y="4765850"/>
            <a:ext cx="958500" cy="0"/>
          </a:xfrm>
          <a:prstGeom prst="straightConnector1">
            <a:avLst/>
          </a:prstGeom>
          <a:noFill/>
          <a:ln cap="flat" cmpd="sng" w="9525">
            <a:solidFill>
              <a:schemeClr val="dk2"/>
            </a:solidFill>
            <a:prstDash val="solid"/>
            <a:round/>
            <a:headEnd len="med" w="med" type="none"/>
            <a:tailEnd len="med" w="med" type="none"/>
          </a:ln>
        </p:spPr>
      </p:cxnSp>
      <p:pic>
        <p:nvPicPr>
          <p:cNvPr id="378" name="Google Shape;378;p53"/>
          <p:cNvPicPr preferRelativeResize="0"/>
          <p:nvPr/>
        </p:nvPicPr>
        <p:blipFill>
          <a:blip r:embed="rId3">
            <a:alphaModFix/>
          </a:blip>
          <a:stretch>
            <a:fillRect/>
          </a:stretch>
        </p:blipFill>
        <p:spPr>
          <a:xfrm>
            <a:off x="4079538" y="630088"/>
            <a:ext cx="984925" cy="1009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Expressing views on Social Media Platform</a:t>
            </a:r>
            <a:endParaRPr/>
          </a:p>
        </p:txBody>
      </p:sp>
      <p:pic>
        <p:nvPicPr>
          <p:cNvPr id="149" name="Google Shape;149;p28"/>
          <p:cNvPicPr preferRelativeResize="0"/>
          <p:nvPr/>
        </p:nvPicPr>
        <p:blipFill>
          <a:blip r:embed="rId3">
            <a:alphaModFix/>
          </a:blip>
          <a:stretch>
            <a:fillRect/>
          </a:stretch>
        </p:blipFill>
        <p:spPr>
          <a:xfrm>
            <a:off x="152400" y="1451450"/>
            <a:ext cx="2749326" cy="2109100"/>
          </a:xfrm>
          <a:prstGeom prst="rect">
            <a:avLst/>
          </a:prstGeom>
          <a:noFill/>
          <a:ln>
            <a:noFill/>
          </a:ln>
        </p:spPr>
      </p:pic>
      <p:pic>
        <p:nvPicPr>
          <p:cNvPr id="150" name="Google Shape;150;p28"/>
          <p:cNvPicPr preferRelativeResize="0"/>
          <p:nvPr/>
        </p:nvPicPr>
        <p:blipFill>
          <a:blip r:embed="rId4">
            <a:alphaModFix/>
          </a:blip>
          <a:stretch>
            <a:fillRect/>
          </a:stretch>
        </p:blipFill>
        <p:spPr>
          <a:xfrm>
            <a:off x="1461225" y="3056902"/>
            <a:ext cx="3556250" cy="2000374"/>
          </a:xfrm>
          <a:prstGeom prst="rect">
            <a:avLst/>
          </a:prstGeom>
          <a:noFill/>
          <a:ln>
            <a:noFill/>
          </a:ln>
        </p:spPr>
      </p:pic>
      <p:pic>
        <p:nvPicPr>
          <p:cNvPr id="151" name="Google Shape;151;p28"/>
          <p:cNvPicPr preferRelativeResize="0"/>
          <p:nvPr/>
        </p:nvPicPr>
        <p:blipFill>
          <a:blip r:embed="rId5">
            <a:alphaModFix/>
          </a:blip>
          <a:stretch>
            <a:fillRect/>
          </a:stretch>
        </p:blipFill>
        <p:spPr>
          <a:xfrm>
            <a:off x="5680575" y="1230375"/>
            <a:ext cx="2330175" cy="2330175"/>
          </a:xfrm>
          <a:prstGeom prst="rect">
            <a:avLst/>
          </a:prstGeom>
          <a:noFill/>
          <a:ln>
            <a:noFill/>
          </a:ln>
        </p:spPr>
      </p:pic>
      <p:pic>
        <p:nvPicPr>
          <p:cNvPr id="152" name="Google Shape;152;p28"/>
          <p:cNvPicPr preferRelativeResize="0"/>
          <p:nvPr/>
        </p:nvPicPr>
        <p:blipFill>
          <a:blip r:embed="rId6">
            <a:alphaModFix/>
          </a:blip>
          <a:stretch>
            <a:fillRect/>
          </a:stretch>
        </p:blipFill>
        <p:spPr>
          <a:xfrm>
            <a:off x="7095100" y="3112875"/>
            <a:ext cx="1393501" cy="139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58" name="Google Shape;158;p29"/>
          <p:cNvSpPr txBox="1"/>
          <p:nvPr>
            <p:ph idx="9" type="ctrTitle"/>
          </p:nvPr>
        </p:nvSpPr>
        <p:spPr>
          <a:xfrm>
            <a:off x="390296" y="2534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TWITTER </a:t>
            </a:r>
            <a:endParaRPr/>
          </a:p>
          <a:p>
            <a:pPr indent="0" lvl="0" marL="0" rtl="0" algn="r">
              <a:spcBef>
                <a:spcPts val="0"/>
              </a:spcBef>
              <a:spcAft>
                <a:spcPts val="0"/>
              </a:spcAft>
              <a:buNone/>
            </a:pPr>
            <a:r>
              <a:rPr lang="en"/>
              <a:t>TEXT ANALYSIS</a:t>
            </a:r>
            <a:endParaRPr/>
          </a:p>
        </p:txBody>
      </p:sp>
      <p:sp>
        <p:nvSpPr>
          <p:cNvPr id="159" name="Google Shape;159;p29"/>
          <p:cNvSpPr txBox="1"/>
          <p:nvPr>
            <p:ph idx="13" type="subTitle"/>
          </p:nvPr>
        </p:nvSpPr>
        <p:spPr>
          <a:xfrm>
            <a:off x="690446" y="708277"/>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By Computational Social Scientist Haodi Qi</a:t>
            </a:r>
            <a:endParaRPr/>
          </a:p>
        </p:txBody>
      </p:sp>
      <p:sp>
        <p:nvSpPr>
          <p:cNvPr id="160" name="Google Shape;160;p29"/>
          <p:cNvSpPr txBox="1"/>
          <p:nvPr>
            <p:ph idx="3" type="title"/>
          </p:nvPr>
        </p:nvSpPr>
        <p:spPr>
          <a:xfrm>
            <a:off x="2105398" y="41069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61" name="Google Shape;161;p29"/>
          <p:cNvSpPr txBox="1"/>
          <p:nvPr>
            <p:ph idx="5" type="title"/>
          </p:nvPr>
        </p:nvSpPr>
        <p:spPr>
          <a:xfrm>
            <a:off x="5844256" y="3044843"/>
            <a:ext cx="1107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62" name="Google Shape;162;p29"/>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63" name="Google Shape;163;p29"/>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29"/>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29"/>
          <p:cNvSpPr txBox="1"/>
          <p:nvPr>
            <p:ph idx="6" type="title"/>
          </p:nvPr>
        </p:nvSpPr>
        <p:spPr>
          <a:xfrm>
            <a:off x="5861958" y="406248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66" name="Google Shape;166;p29"/>
          <p:cNvSpPr txBox="1"/>
          <p:nvPr>
            <p:ph idx="14" type="ctrTitle"/>
          </p:nvPr>
        </p:nvSpPr>
        <p:spPr>
          <a:xfrm>
            <a:off x="390296" y="14555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TWITTER </a:t>
            </a:r>
            <a:endParaRPr/>
          </a:p>
          <a:p>
            <a:pPr indent="0" lvl="0" marL="0" rtl="0" algn="r">
              <a:spcBef>
                <a:spcPts val="0"/>
              </a:spcBef>
              <a:spcAft>
                <a:spcPts val="0"/>
              </a:spcAft>
              <a:buNone/>
            </a:pPr>
            <a:r>
              <a:rPr lang="en"/>
              <a:t>NETWORK ANALYSIS</a:t>
            </a:r>
            <a:endParaRPr/>
          </a:p>
        </p:txBody>
      </p:sp>
      <p:sp>
        <p:nvSpPr>
          <p:cNvPr id="167" name="Google Shape;167;p29"/>
          <p:cNvSpPr txBox="1"/>
          <p:nvPr>
            <p:ph idx="15" type="subTitle"/>
          </p:nvPr>
        </p:nvSpPr>
        <p:spPr>
          <a:xfrm>
            <a:off x="690446" y="1910356"/>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By Social Network Researcher Hanyu Jiang</a:t>
            </a:r>
            <a:endParaRPr/>
          </a:p>
        </p:txBody>
      </p:sp>
      <p:sp>
        <p:nvSpPr>
          <p:cNvPr id="168" name="Google Shape;168;p29"/>
          <p:cNvSpPr txBox="1"/>
          <p:nvPr>
            <p:ph idx="16" type="ctrTitle"/>
          </p:nvPr>
        </p:nvSpPr>
        <p:spPr>
          <a:xfrm>
            <a:off x="6811558" y="29181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REDDIT ANALYSIS</a:t>
            </a:r>
            <a:endParaRPr/>
          </a:p>
        </p:txBody>
      </p:sp>
      <p:sp>
        <p:nvSpPr>
          <p:cNvPr id="169" name="Google Shape;169;p29"/>
          <p:cNvSpPr txBox="1"/>
          <p:nvPr>
            <p:ph idx="17" type="subTitle"/>
          </p:nvPr>
        </p:nvSpPr>
        <p:spPr>
          <a:xfrm>
            <a:off x="6811558" y="3373005"/>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Reddit Analyst Chelsea Zhang</a:t>
            </a:r>
            <a:endParaRPr/>
          </a:p>
        </p:txBody>
      </p:sp>
      <p:sp>
        <p:nvSpPr>
          <p:cNvPr id="170" name="Google Shape;170;p29"/>
          <p:cNvSpPr txBox="1"/>
          <p:nvPr>
            <p:ph idx="18" type="ctrTitle"/>
          </p:nvPr>
        </p:nvSpPr>
        <p:spPr>
          <a:xfrm>
            <a:off x="6811558" y="3942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&amp; FUTURE DIRECTION</a:t>
            </a:r>
            <a:endParaRPr/>
          </a:p>
        </p:txBody>
      </p:sp>
      <p:sp>
        <p:nvSpPr>
          <p:cNvPr id="171" name="Google Shape;171;p29"/>
          <p:cNvSpPr txBox="1"/>
          <p:nvPr>
            <p:ph idx="19" type="subTitle"/>
          </p:nvPr>
        </p:nvSpPr>
        <p:spPr>
          <a:xfrm>
            <a:off x="6811558" y="439691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Vision for the Group and </a:t>
            </a:r>
            <a:r>
              <a:rPr lang="en"/>
              <a:t>Concluding</a:t>
            </a:r>
            <a:r>
              <a:rPr lang="en"/>
              <a:t> the panel discussion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Supreme Leader’s Panel Discussion</a:t>
            </a:r>
            <a:endParaRPr sz="1800"/>
          </a:p>
          <a:p>
            <a:pPr indent="0" lvl="0" marL="0" rtl="0" algn="ctr">
              <a:spcBef>
                <a:spcPts val="0"/>
              </a:spcBef>
              <a:spcAft>
                <a:spcPts val="0"/>
              </a:spcAft>
              <a:buNone/>
            </a:pPr>
            <a:r>
              <a:rPr lang="en" sz="1800"/>
              <a:t>LIVE</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b="1" lang="en" sz="1400">
                <a:latin typeface="Roboto Condensed"/>
                <a:ea typeface="Roboto Condensed"/>
                <a:cs typeface="Roboto Condensed"/>
                <a:sym typeface="Roboto Condensed"/>
              </a:rPr>
              <a:t>Moderator: Wende BU</a:t>
            </a:r>
            <a:endParaRPr b="1" sz="1400">
              <a:latin typeface="Roboto Condensed"/>
              <a:ea typeface="Roboto Condensed"/>
              <a:cs typeface="Roboto Condensed"/>
              <a:sym typeface="Roboto Condensed"/>
            </a:endParaRPr>
          </a:p>
          <a:p>
            <a:pPr indent="0" lvl="0" marL="0" rtl="0" algn="ctr">
              <a:spcBef>
                <a:spcPts val="0"/>
              </a:spcBef>
              <a:spcAft>
                <a:spcPts val="0"/>
              </a:spcAft>
              <a:buNone/>
            </a:pPr>
            <a:r>
              <a:t/>
            </a:r>
            <a:endParaRPr b="1" sz="1800">
              <a:latin typeface="Roboto Condensed"/>
              <a:ea typeface="Roboto Condensed"/>
              <a:cs typeface="Roboto Condensed"/>
              <a:sym typeface="Roboto Condensed"/>
            </a:endParaRPr>
          </a:p>
        </p:txBody>
      </p:sp>
      <p:cxnSp>
        <p:nvCxnSpPr>
          <p:cNvPr id="177" name="Google Shape;177;p30"/>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78" name="Google Shape;178;p30"/>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pic>
        <p:nvPicPr>
          <p:cNvPr id="179" name="Google Shape;179;p30"/>
          <p:cNvPicPr preferRelativeResize="0"/>
          <p:nvPr/>
        </p:nvPicPr>
        <p:blipFill>
          <a:blip r:embed="rId3">
            <a:alphaModFix/>
          </a:blip>
          <a:stretch>
            <a:fillRect/>
          </a:stretch>
        </p:blipFill>
        <p:spPr>
          <a:xfrm>
            <a:off x="894763" y="1700250"/>
            <a:ext cx="7354474" cy="613975"/>
          </a:xfrm>
          <a:prstGeom prst="rect">
            <a:avLst/>
          </a:prstGeom>
          <a:noFill/>
          <a:ln>
            <a:noFill/>
          </a:ln>
        </p:spPr>
      </p:pic>
      <p:sp>
        <p:nvSpPr>
          <p:cNvPr id="180" name="Google Shape;180;p30"/>
          <p:cNvSpPr txBox="1"/>
          <p:nvPr/>
        </p:nvSpPr>
        <p:spPr>
          <a:xfrm>
            <a:off x="1320975" y="3733000"/>
            <a:ext cx="23226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Haodi QI</a:t>
            </a:r>
            <a:endParaRPr b="1">
              <a:latin typeface="Roboto Condensed"/>
              <a:ea typeface="Roboto Condensed"/>
              <a:cs typeface="Roboto Condensed"/>
              <a:sym typeface="Roboto Condensed"/>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Computational Social Scientist</a:t>
            </a:r>
            <a:endParaRPr>
              <a:latin typeface="Roboto Condensed Light"/>
              <a:ea typeface="Roboto Condensed Light"/>
              <a:cs typeface="Roboto Condensed Light"/>
              <a:sym typeface="Roboto Condensed Light"/>
            </a:endParaRPr>
          </a:p>
        </p:txBody>
      </p:sp>
      <p:sp>
        <p:nvSpPr>
          <p:cNvPr id="181" name="Google Shape;181;p30"/>
          <p:cNvSpPr txBox="1"/>
          <p:nvPr/>
        </p:nvSpPr>
        <p:spPr>
          <a:xfrm>
            <a:off x="3844500" y="3733000"/>
            <a:ext cx="23226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Hanyu JIANG</a:t>
            </a:r>
            <a:endParaRPr b="1">
              <a:latin typeface="Roboto Condensed"/>
              <a:ea typeface="Roboto Condensed"/>
              <a:cs typeface="Roboto Condensed"/>
              <a:sym typeface="Roboto Condensed"/>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Social Network Researcher</a:t>
            </a:r>
            <a:endParaRPr>
              <a:latin typeface="Roboto Condensed Light"/>
              <a:ea typeface="Roboto Condensed Light"/>
              <a:cs typeface="Roboto Condensed Light"/>
              <a:sym typeface="Roboto Condensed Light"/>
            </a:endParaRPr>
          </a:p>
        </p:txBody>
      </p:sp>
      <p:sp>
        <p:nvSpPr>
          <p:cNvPr id="182" name="Google Shape;182;p30"/>
          <p:cNvSpPr txBox="1"/>
          <p:nvPr/>
        </p:nvSpPr>
        <p:spPr>
          <a:xfrm>
            <a:off x="6167100" y="3733000"/>
            <a:ext cx="23226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Chelsea ZHANG</a:t>
            </a:r>
            <a:endParaRPr b="1">
              <a:latin typeface="Roboto Condensed"/>
              <a:ea typeface="Roboto Condensed"/>
              <a:cs typeface="Roboto Condensed"/>
              <a:sym typeface="Roboto Condensed"/>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Reddit Analyst</a:t>
            </a:r>
            <a:endParaRPr>
              <a:latin typeface="Roboto Condensed Light"/>
              <a:ea typeface="Roboto Condensed Light"/>
              <a:cs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Twitter Text Analysis</a:t>
            </a:r>
            <a:endParaRPr/>
          </a:p>
        </p:txBody>
      </p:sp>
      <p:sp>
        <p:nvSpPr>
          <p:cNvPr id="188" name="Google Shape;188;p31"/>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89" name="Google Shape;189;p31"/>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90" name="Google Shape;190;p31"/>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deal with them</a:t>
            </a:r>
            <a:endParaRPr/>
          </a:p>
        </p:txBody>
      </p:sp>
      <p:pic>
        <p:nvPicPr>
          <p:cNvPr id="196" name="Google Shape;196;p32"/>
          <p:cNvPicPr preferRelativeResize="0"/>
          <p:nvPr/>
        </p:nvPicPr>
        <p:blipFill>
          <a:blip r:embed="rId3">
            <a:alphaModFix/>
          </a:blip>
          <a:stretch>
            <a:fillRect/>
          </a:stretch>
        </p:blipFill>
        <p:spPr>
          <a:xfrm>
            <a:off x="335650" y="1549200"/>
            <a:ext cx="3366200" cy="2805175"/>
          </a:xfrm>
          <a:prstGeom prst="rect">
            <a:avLst/>
          </a:prstGeom>
          <a:noFill/>
          <a:ln>
            <a:noFill/>
          </a:ln>
        </p:spPr>
      </p:pic>
      <p:pic>
        <p:nvPicPr>
          <p:cNvPr id="197" name="Google Shape;197;p32"/>
          <p:cNvPicPr preferRelativeResize="0"/>
          <p:nvPr/>
        </p:nvPicPr>
        <p:blipFill>
          <a:blip r:embed="rId4">
            <a:alphaModFix/>
          </a:blip>
          <a:stretch>
            <a:fillRect/>
          </a:stretch>
        </p:blipFill>
        <p:spPr>
          <a:xfrm>
            <a:off x="5222600" y="1549200"/>
            <a:ext cx="1725050" cy="1725050"/>
          </a:xfrm>
          <a:prstGeom prst="rect">
            <a:avLst/>
          </a:prstGeom>
          <a:noFill/>
          <a:ln>
            <a:noFill/>
          </a:ln>
        </p:spPr>
      </p:pic>
      <p:pic>
        <p:nvPicPr>
          <p:cNvPr id="198" name="Google Shape;198;p32"/>
          <p:cNvPicPr preferRelativeResize="0"/>
          <p:nvPr/>
        </p:nvPicPr>
        <p:blipFill>
          <a:blip r:embed="rId5">
            <a:alphaModFix/>
          </a:blip>
          <a:stretch>
            <a:fillRect/>
          </a:stretch>
        </p:blipFill>
        <p:spPr>
          <a:xfrm>
            <a:off x="7179150" y="1489775"/>
            <a:ext cx="1891550" cy="1784481"/>
          </a:xfrm>
          <a:prstGeom prst="rect">
            <a:avLst/>
          </a:prstGeom>
          <a:noFill/>
          <a:ln>
            <a:noFill/>
          </a:ln>
        </p:spPr>
      </p:pic>
      <p:pic>
        <p:nvPicPr>
          <p:cNvPr id="199" name="Google Shape;199;p32"/>
          <p:cNvPicPr preferRelativeResize="0"/>
          <p:nvPr/>
        </p:nvPicPr>
        <p:blipFill rotWithShape="1">
          <a:blip r:embed="rId6">
            <a:alphaModFix/>
          </a:blip>
          <a:srcRect b="19598" l="0" r="0" t="16458"/>
          <a:stretch/>
        </p:blipFill>
        <p:spPr>
          <a:xfrm>
            <a:off x="6187450" y="3524399"/>
            <a:ext cx="2057400" cy="141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Popular Topic Extraction</a:t>
            </a:r>
            <a:endParaRPr/>
          </a:p>
        </p:txBody>
      </p:sp>
      <p:pic>
        <p:nvPicPr>
          <p:cNvPr id="205" name="Google Shape;205;p33"/>
          <p:cNvPicPr preferRelativeResize="0"/>
          <p:nvPr/>
        </p:nvPicPr>
        <p:blipFill rotWithShape="1">
          <a:blip r:embed="rId3">
            <a:alphaModFix/>
          </a:blip>
          <a:srcRect b="17098" l="10917" r="13422" t="14562"/>
          <a:stretch/>
        </p:blipFill>
        <p:spPr>
          <a:xfrm>
            <a:off x="293200" y="1647512"/>
            <a:ext cx="4175977" cy="3017676"/>
          </a:xfrm>
          <a:prstGeom prst="rect">
            <a:avLst/>
          </a:prstGeom>
          <a:noFill/>
          <a:ln>
            <a:noFill/>
          </a:ln>
        </p:spPr>
      </p:pic>
      <p:pic>
        <p:nvPicPr>
          <p:cNvPr id="206" name="Google Shape;206;p33"/>
          <p:cNvPicPr preferRelativeResize="0"/>
          <p:nvPr/>
        </p:nvPicPr>
        <p:blipFill rotWithShape="1">
          <a:blip r:embed="rId4">
            <a:alphaModFix/>
          </a:blip>
          <a:srcRect b="17880" l="11434" r="12031" t="15474"/>
          <a:stretch/>
        </p:blipFill>
        <p:spPr>
          <a:xfrm>
            <a:off x="4623126" y="1647500"/>
            <a:ext cx="4331850" cy="301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Topic Association</a:t>
            </a:r>
            <a:endParaRPr/>
          </a:p>
        </p:txBody>
      </p:sp>
      <p:pic>
        <p:nvPicPr>
          <p:cNvPr id="212" name="Google Shape;212;p34"/>
          <p:cNvPicPr preferRelativeResize="0"/>
          <p:nvPr/>
        </p:nvPicPr>
        <p:blipFill>
          <a:blip r:embed="rId3">
            <a:alphaModFix/>
          </a:blip>
          <a:stretch>
            <a:fillRect/>
          </a:stretch>
        </p:blipFill>
        <p:spPr>
          <a:xfrm>
            <a:off x="751350" y="926125"/>
            <a:ext cx="7823895" cy="39119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